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66" r:id="rId5"/>
    <p:sldId id="260" r:id="rId6"/>
    <p:sldId id="264" r:id="rId7"/>
    <p:sldId id="262" r:id="rId8"/>
    <p:sldId id="265" r:id="rId9"/>
    <p:sldId id="263" r:id="rId10"/>
    <p:sldId id="261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1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55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791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76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434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9575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7776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774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594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627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713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77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084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512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07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172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7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6C0331-BC8B-4ED0-BE0F-97B12450FDDD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ADE1F-FF33-440B-AEC7-1C3903DBB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3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Dp7BOsJPU" TargetMode="External"/><Relationship Id="rId2" Type="http://schemas.openxmlformats.org/officeDocument/2006/relationships/hyperlink" Target="https://www.youtube.com/watch?v=fhJreisvMe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635" y="1036301"/>
            <a:ext cx="9144000" cy="3083877"/>
          </a:xfrm>
        </p:spPr>
        <p:txBody>
          <a:bodyPr>
            <a:noAutofit/>
          </a:bodyPr>
          <a:lstStyle/>
          <a:p>
            <a:pPr algn="ctr"/>
            <a:r>
              <a:rPr lang="th-TH" sz="11500" b="1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ปัญหาระบบการศึกษาไทยในปัจจุบัน</a:t>
            </a:r>
            <a:endParaRPr lang="th-TH" sz="11500" b="1" dirty="0">
              <a:solidFill>
                <a:srgbClr val="00206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8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495" y="947212"/>
            <a:ext cx="6654142" cy="3086906"/>
          </a:xfrm>
        </p:spPr>
        <p:txBody>
          <a:bodyPr>
            <a:noAutofit/>
          </a:bodyPr>
          <a:lstStyle/>
          <a:p>
            <a:pPr algn="ctr"/>
            <a:r>
              <a:rPr lang="th-TH" sz="9600" b="1" dirty="0" smtClean="0">
                <a:latin typeface="Cooper Black" panose="0208090404030B020404" pitchFamily="18" charset="0"/>
              </a:rPr>
              <a:t>จบการนำเสนอ</a:t>
            </a:r>
            <a:endParaRPr lang="th-TH" sz="9600" b="1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79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693" y="951884"/>
            <a:ext cx="8117542" cy="1325563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Cooper Black" panose="0208090404030B020404" pitchFamily="18" charset="0"/>
              </a:rPr>
              <a:t>ปัญหาระบบการศึกษาไทยในปัจจุบัน</a:t>
            </a:r>
            <a:br>
              <a:rPr lang="th-TH" b="1" dirty="0" smtClean="0">
                <a:latin typeface="Cooper Black" panose="0208090404030B020404" pitchFamily="18" charset="0"/>
              </a:rPr>
            </a:br>
            <a:endParaRPr lang="th-TH" b="1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22439" y="1890173"/>
            <a:ext cx="8853542" cy="327349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th-TH" sz="3600" dirty="0" smtClean="0">
                <a:latin typeface="Cooper Black" panose="0208090404030B020404" pitchFamily="18" charset="0"/>
              </a:rPr>
              <a:t>อัตราส่วนครู 1 / </a:t>
            </a:r>
            <a:r>
              <a:rPr lang="th-TH" sz="3600" dirty="0" err="1" smtClean="0">
                <a:latin typeface="Cooper Black" panose="0208090404030B020404" pitchFamily="18" charset="0"/>
              </a:rPr>
              <a:t>นร</a:t>
            </a:r>
            <a:r>
              <a:rPr lang="th-TH" sz="3600" dirty="0" smtClean="0">
                <a:latin typeface="Cooper Black" panose="0208090404030B020404" pitchFamily="18" charset="0"/>
              </a:rPr>
              <a:t>. 20 คน</a:t>
            </a:r>
          </a:p>
          <a:p>
            <a:pPr>
              <a:buFontTx/>
              <a:buChar char="-"/>
            </a:pPr>
            <a:r>
              <a:rPr lang="th-TH" sz="3600" dirty="0" smtClean="0">
                <a:latin typeface="Cooper Black" panose="0208090404030B020404" pitchFamily="18" charset="0"/>
              </a:rPr>
              <a:t>รายได้ครู</a:t>
            </a:r>
          </a:p>
          <a:p>
            <a:pPr>
              <a:buFontTx/>
              <a:buChar char="-"/>
            </a:pPr>
            <a:r>
              <a:rPr lang="th-TH" sz="3600" dirty="0" smtClean="0">
                <a:latin typeface="Cooper Black" panose="0208090404030B020404" pitchFamily="18" charset="0"/>
              </a:rPr>
              <a:t>การวัดผลโดยการสอบ</a:t>
            </a:r>
          </a:p>
          <a:p>
            <a:pPr>
              <a:buFontTx/>
              <a:buChar char="-"/>
            </a:pPr>
            <a:r>
              <a:rPr lang="th-TH" sz="3600" dirty="0" smtClean="0">
                <a:latin typeface="Cooper Black" panose="0208090404030B020404" pitchFamily="18" charset="0"/>
              </a:rPr>
              <a:t>เด็กทุกคนมีความแตกต่างกัน/ควรได้โอกาสที่เท่าเทียมกัน</a:t>
            </a:r>
          </a:p>
        </p:txBody>
      </p:sp>
    </p:spTree>
    <p:extLst>
      <p:ext uri="{BB962C8B-B14F-4D97-AF65-F5344CB8AC3E}">
        <p14:creationId xmlns:p14="http://schemas.microsoft.com/office/powerpoint/2010/main" val="325439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2130552"/>
            <a:ext cx="10536577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8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‘</a:t>
            </a:r>
            <a:r>
              <a:rPr lang="th-TH" sz="98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หมอ</a:t>
            </a:r>
            <a:r>
              <a:rPr lang="th-TH" sz="9800" b="1" dirty="0">
                <a:solidFill>
                  <a:schemeClr val="tx1"/>
                </a:solidFill>
                <a:latin typeface="Cooper Black" panose="0208090404030B020404" pitchFamily="18" charset="0"/>
              </a:rPr>
              <a:t>สามารถผ่าตัดคน</a:t>
            </a:r>
            <a:r>
              <a:rPr lang="th-TH" sz="98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ได้</a:t>
            </a:r>
            <a:br>
              <a:rPr lang="th-TH" sz="98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</a:br>
            <a:r>
              <a:rPr lang="th-TH" sz="98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th-TH" sz="9800" b="1" dirty="0">
                <a:solidFill>
                  <a:schemeClr val="tx1"/>
                </a:solidFill>
                <a:latin typeface="Cooper Black" panose="0208090404030B020404" pitchFamily="18" charset="0"/>
              </a:rPr>
              <a:t>แต่ครู</a:t>
            </a:r>
            <a:r>
              <a:rPr lang="th-TH" sz="98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สามารถ</a:t>
            </a:r>
            <a:r>
              <a:rPr lang="th-TH" sz="9800" b="1" dirty="0">
                <a:solidFill>
                  <a:schemeClr val="tx1"/>
                </a:solidFill>
                <a:latin typeface="Cooper Black" panose="0208090404030B020404" pitchFamily="18" charset="0"/>
              </a:rPr>
              <a:t>เข้าถึงหัวใจเด็ก</a:t>
            </a:r>
            <a:r>
              <a:rPr lang="th-TH" sz="98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ได้</a:t>
            </a:r>
            <a:r>
              <a:rPr lang="en-US" sz="98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’</a:t>
            </a:r>
            <a:r>
              <a:rPr lang="th-TH" b="1" dirty="0">
                <a:solidFill>
                  <a:schemeClr val="tx1"/>
                </a:solidFill>
                <a:latin typeface="Cooper Black" panose="0208090404030B020404" pitchFamily="18" charset="0"/>
              </a:rPr>
              <a:t/>
            </a:r>
            <a:br>
              <a:rPr lang="th-TH" b="1" dirty="0">
                <a:solidFill>
                  <a:schemeClr val="tx1"/>
                </a:solidFill>
                <a:latin typeface="Cooper Black" panose="0208090404030B020404" pitchFamily="18" charset="0"/>
              </a:rPr>
            </a:br>
            <a:endParaRPr lang="th-TH" b="1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53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215927"/>
            <a:ext cx="10038997" cy="527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06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0715"/>
            <a:ext cx="4026048" cy="1485661"/>
          </a:xfrm>
        </p:spPr>
        <p:txBody>
          <a:bodyPr/>
          <a:lstStyle/>
          <a:p>
            <a:r>
              <a:rPr lang="th-TH" b="1" dirty="0" smtClean="0"/>
              <a:t>แนวทางการแก้ไข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4018" y="1861072"/>
            <a:ext cx="4372983" cy="1570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 smtClean="0"/>
              <a:t>- เปลี่ยนเกณฑ์การตัดสิน </a:t>
            </a:r>
          </a:p>
          <a:p>
            <a:pPr marL="0" indent="0">
              <a:buNone/>
            </a:pPr>
            <a:r>
              <a:rPr lang="th-TH" sz="3200" dirty="0" smtClean="0"/>
              <a:t>(ดังตัวอย่าง ครูที่ให้ที่ 1 เด็กทุกคน )</a:t>
            </a:r>
            <a:endParaRPr lang="th-TH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001" y="953501"/>
            <a:ext cx="6395351" cy="35967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64703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7275" y="0"/>
            <a:ext cx="9972339" cy="5318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63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998" y="320039"/>
            <a:ext cx="4854388" cy="1261335"/>
          </a:xfrm>
        </p:spPr>
        <p:txBody>
          <a:bodyPr/>
          <a:lstStyle/>
          <a:p>
            <a:r>
              <a:rPr lang="th-TH" b="1" dirty="0">
                <a:latin typeface="Cooper Black" panose="0208090404030B020404" pitchFamily="18" charset="0"/>
              </a:rPr>
              <a:t>แนวทางการ</a:t>
            </a:r>
            <a:r>
              <a:rPr lang="th-TH" b="1" dirty="0" smtClean="0">
                <a:latin typeface="Cooper Black" panose="0208090404030B020404" pitchFamily="18" charset="0"/>
              </a:rPr>
              <a:t>แก้ไข(ต่อ)</a:t>
            </a:r>
            <a:endParaRPr lang="th-TH" b="1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81374"/>
            <a:ext cx="10394707" cy="434609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sz="3000" dirty="0" smtClean="0">
                <a:latin typeface="Cooper Black" panose="0208090404030B020404" pitchFamily="18" charset="0"/>
              </a:rPr>
              <a:t>เกณฑ์ที่ใช้ควรตามความสามารถของเด็กแต่ละคน</a:t>
            </a:r>
          </a:p>
          <a:p>
            <a:pPr>
              <a:buFontTx/>
              <a:buChar char="-"/>
            </a:pPr>
            <a:r>
              <a:rPr lang="th-TH" sz="3000" dirty="0" smtClean="0">
                <a:latin typeface="Cooper Black" panose="0208090404030B020404" pitchFamily="18" charset="0"/>
              </a:rPr>
              <a:t>ให้มีทักษะตามแนวทางในการดำรงชีวิตในศตวรรษที่ 21 คือ </a:t>
            </a:r>
            <a:r>
              <a:rPr lang="en-US" sz="3000" dirty="0" smtClean="0">
                <a:latin typeface="Cooper Black" panose="0208090404030B020404" pitchFamily="18" charset="0"/>
              </a:rPr>
              <a:t>3Rs4Cs, 3r8c </a:t>
            </a:r>
          </a:p>
          <a:p>
            <a:pPr>
              <a:buFontTx/>
              <a:buChar char="-"/>
            </a:pPr>
            <a:r>
              <a:rPr lang="th-TH" sz="3000" dirty="0" smtClean="0">
                <a:latin typeface="Cooper Black" panose="0208090404030B020404" pitchFamily="18" charset="0"/>
              </a:rPr>
              <a:t>เน้นทักษะปฏิบัติมากกว่าวิชาการ</a:t>
            </a:r>
          </a:p>
          <a:p>
            <a:pPr>
              <a:buFontTx/>
              <a:buChar char="-"/>
            </a:pPr>
            <a:r>
              <a:rPr lang="th-TH" sz="3000" dirty="0" smtClean="0">
                <a:latin typeface="Cooper Black" panose="0208090404030B020404" pitchFamily="18" charset="0"/>
              </a:rPr>
              <a:t>หลังจากการให้ความรู้ทางวิชาการแล้วครูผู้สอนควรสอนการใช้ทักษะชีวิตให้กับนักเรียนด้วย </a:t>
            </a:r>
          </a:p>
          <a:p>
            <a:pPr marL="0" indent="0">
              <a:buNone/>
            </a:pPr>
            <a:r>
              <a:rPr lang="en-US" dirty="0" smtClean="0">
                <a:latin typeface="Cooper Black" panose="0208090404030B020404" pitchFamily="18" charset="0"/>
                <a:hlinkClick r:id="rId2"/>
              </a:rPr>
              <a:t>https</a:t>
            </a:r>
            <a:r>
              <a:rPr lang="en-US" dirty="0">
                <a:latin typeface="Cooper Black" panose="0208090404030B020404" pitchFamily="18" charset="0"/>
                <a:hlinkClick r:id="rId2"/>
              </a:rPr>
              <a:t>://</a:t>
            </a:r>
            <a:r>
              <a:rPr lang="en-US" dirty="0" smtClean="0">
                <a:latin typeface="Cooper Black" panose="0208090404030B020404" pitchFamily="18" charset="0"/>
                <a:hlinkClick r:id="rId2"/>
              </a:rPr>
              <a:t>www.youtube.com/watch?v=fhJreisvMeQ</a:t>
            </a:r>
            <a:endParaRPr lang="en-US" dirty="0" smtClean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ooper Black" panose="0208090404030B020404" pitchFamily="18" charset="0"/>
                <a:hlinkClick r:id="rId3"/>
              </a:rPr>
              <a:t>https</a:t>
            </a:r>
            <a:r>
              <a:rPr lang="en-US" dirty="0">
                <a:latin typeface="Cooper Black" panose="0208090404030B020404" pitchFamily="18" charset="0"/>
                <a:hlinkClick r:id="rId3"/>
              </a:rPr>
              <a:t>://</a:t>
            </a:r>
            <a:r>
              <a:rPr lang="en-US" dirty="0" smtClean="0">
                <a:latin typeface="Cooper Black" panose="0208090404030B020404" pitchFamily="18" charset="0"/>
                <a:hlinkClick r:id="rId3"/>
              </a:rPr>
              <a:t>www.youtube.com/watch?v=AdDp7BOsJPU</a:t>
            </a:r>
            <a:endParaRPr lang="en-US" dirty="0" smtClean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6946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12" y="171973"/>
            <a:ext cx="7218380" cy="5419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68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893" y="189334"/>
            <a:ext cx="3424429" cy="1609344"/>
          </a:xfrm>
        </p:spPr>
        <p:txBody>
          <a:bodyPr/>
          <a:lstStyle/>
          <a:p>
            <a:r>
              <a:rPr lang="th-TH" b="1" dirty="0" smtClean="0">
                <a:latin typeface="Cooper Black" panose="0208090404030B020404" pitchFamily="18" charset="0"/>
              </a:rPr>
              <a:t>สมาชิกในกลุ่ม</a:t>
            </a:r>
            <a:endParaRPr lang="th-TH" b="1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27295" y="2508683"/>
            <a:ext cx="6984133" cy="3526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800" dirty="0" smtClean="0">
                <a:latin typeface="Cooper Black" panose="0208090404030B020404" pitchFamily="18" charset="0"/>
              </a:rPr>
              <a:t>1. นายจักรกฤษณ์             อุ่น</a:t>
            </a:r>
            <a:r>
              <a:rPr lang="th-TH" sz="2800" dirty="0" err="1" smtClean="0">
                <a:latin typeface="Cooper Black" panose="0208090404030B020404" pitchFamily="18" charset="0"/>
              </a:rPr>
              <a:t>ไธ</a:t>
            </a:r>
            <a:r>
              <a:rPr lang="th-TH" sz="2800" dirty="0" smtClean="0">
                <a:latin typeface="Cooper Black" panose="0208090404030B020404" pitchFamily="18" charset="0"/>
              </a:rPr>
              <a:t>สง         เลขที่ 1</a:t>
            </a:r>
          </a:p>
          <a:p>
            <a:pPr marL="0" indent="0">
              <a:buNone/>
            </a:pPr>
            <a:r>
              <a:rPr lang="th-TH" sz="2800" dirty="0" smtClean="0">
                <a:latin typeface="Cooper Black" panose="0208090404030B020404" pitchFamily="18" charset="0"/>
              </a:rPr>
              <a:t>2. นางสาวพนัสดา            มั่นคง           เลขที่ 14 </a:t>
            </a:r>
          </a:p>
          <a:p>
            <a:pPr marL="0" indent="0">
              <a:buNone/>
            </a:pPr>
            <a:r>
              <a:rPr lang="th-TH" sz="2800" dirty="0" smtClean="0">
                <a:latin typeface="Cooper Black" panose="0208090404030B020404" pitchFamily="18" charset="0"/>
              </a:rPr>
              <a:t>3. นางสาวนุชจรี              ไชย</a:t>
            </a:r>
            <a:r>
              <a:rPr lang="th-TH" sz="2800" dirty="0" err="1" smtClean="0">
                <a:latin typeface="Cooper Black" panose="0208090404030B020404" pitchFamily="18" charset="0"/>
              </a:rPr>
              <a:t>หงษ์</a:t>
            </a:r>
            <a:r>
              <a:rPr lang="th-TH" sz="2800" dirty="0" smtClean="0">
                <a:latin typeface="Cooper Black" panose="0208090404030B020404" pitchFamily="18" charset="0"/>
              </a:rPr>
              <a:t>        เลขที่ 20</a:t>
            </a:r>
          </a:p>
          <a:p>
            <a:pPr marL="0" indent="0">
              <a:buNone/>
            </a:pPr>
            <a:r>
              <a:rPr lang="th-TH" sz="2800" dirty="0" smtClean="0">
                <a:latin typeface="Cooper Black" panose="0208090404030B020404" pitchFamily="18" charset="0"/>
              </a:rPr>
              <a:t>4. นางสาว</a:t>
            </a:r>
            <a:r>
              <a:rPr lang="th-TH" sz="2800" dirty="0">
                <a:latin typeface="Cooper Black" panose="0208090404030B020404" pitchFamily="18" charset="0"/>
              </a:rPr>
              <a:t>มณีรัตน์  </a:t>
            </a:r>
            <a:r>
              <a:rPr lang="th-TH" sz="2800" dirty="0" smtClean="0">
                <a:latin typeface="Cooper Black" panose="0208090404030B020404" pitchFamily="18" charset="0"/>
              </a:rPr>
              <a:t>         </a:t>
            </a:r>
            <a:r>
              <a:rPr lang="th-TH" sz="2800" dirty="0">
                <a:latin typeface="Cooper Black" panose="0208090404030B020404" pitchFamily="18" charset="0"/>
              </a:rPr>
              <a:t>ตู้สมบัติ   </a:t>
            </a:r>
            <a:r>
              <a:rPr lang="th-TH" sz="2800" dirty="0" smtClean="0">
                <a:latin typeface="Cooper Black" panose="0208090404030B020404" pitchFamily="18" charset="0"/>
              </a:rPr>
              <a:t>     เลขที่  23</a:t>
            </a:r>
          </a:p>
          <a:p>
            <a:pPr marL="0" indent="0">
              <a:buNone/>
            </a:pPr>
            <a:r>
              <a:rPr lang="th-TH" sz="2800" dirty="0" smtClean="0">
                <a:latin typeface="Cooper Black" panose="0208090404030B020404" pitchFamily="18" charset="0"/>
              </a:rPr>
              <a:t>5. </a:t>
            </a:r>
            <a:r>
              <a:rPr lang="th-TH" sz="2800" dirty="0" err="1" smtClean="0">
                <a:latin typeface="Cooper Black" panose="0208090404030B020404" pitchFamily="18" charset="0"/>
              </a:rPr>
              <a:t>นางสาวอภัส</a:t>
            </a:r>
            <a:r>
              <a:rPr lang="th-TH" sz="2800" dirty="0" smtClean="0">
                <a:latin typeface="Cooper Black" panose="0208090404030B020404" pitchFamily="18" charset="0"/>
              </a:rPr>
              <a:t>รา             </a:t>
            </a:r>
            <a:r>
              <a:rPr lang="th-TH" sz="2800" dirty="0" err="1" smtClean="0">
                <a:latin typeface="Cooper Black" panose="0208090404030B020404" pitchFamily="18" charset="0"/>
              </a:rPr>
              <a:t>ปัตตาเนย์</a:t>
            </a:r>
            <a:r>
              <a:rPr lang="th-TH" sz="2800" dirty="0" smtClean="0">
                <a:latin typeface="Cooper Black" panose="0208090404030B020404" pitchFamily="18" charset="0"/>
              </a:rPr>
              <a:t>      เลขที่ 25</a:t>
            </a:r>
          </a:p>
          <a:p>
            <a:pPr marL="0" indent="0">
              <a:buNone/>
            </a:pPr>
            <a:r>
              <a:rPr lang="th-TH" sz="2800" dirty="0" smtClean="0">
                <a:latin typeface="Cooper Black" panose="0208090404030B020404" pitchFamily="18" charset="0"/>
              </a:rPr>
              <a:t>6. นางสาวอมรา</a:t>
            </a:r>
            <a:r>
              <a:rPr lang="th-TH" sz="2800" dirty="0" err="1" smtClean="0">
                <a:latin typeface="Cooper Black" panose="0208090404030B020404" pitchFamily="18" charset="0"/>
              </a:rPr>
              <a:t>ภรณ์</a:t>
            </a:r>
            <a:r>
              <a:rPr lang="th-TH" sz="2800" dirty="0" smtClean="0">
                <a:latin typeface="Cooper Black" panose="0208090404030B020404" pitchFamily="18" charset="0"/>
              </a:rPr>
              <a:t>        หอมดวง       เลขที่  33</a:t>
            </a:r>
            <a:endParaRPr lang="th-TH" sz="2800" dirty="0">
              <a:latin typeface="Cooper Black" panose="0208090404030B020404" pitchFamily="18" charset="0"/>
            </a:endParaRPr>
          </a:p>
          <a:p>
            <a:endParaRPr lang="th-TH" dirty="0" smtClean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259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155</TotalTime>
  <Words>187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Cooper Black</vt:lpstr>
      <vt:lpstr>Cordia New</vt:lpstr>
      <vt:lpstr>Impact</vt:lpstr>
      <vt:lpstr>Main Event</vt:lpstr>
      <vt:lpstr>ปัญหาระบบการศึกษาไทยในปัจจุบัน</vt:lpstr>
      <vt:lpstr>ปัญหาระบบการศึกษาไทยในปัจจุบัน </vt:lpstr>
      <vt:lpstr>‘หมอสามารถผ่าตัดคนได้  แต่ครูสามารถเข้าถึงหัวใจเด็กได้’ </vt:lpstr>
      <vt:lpstr>PowerPoint Presentation</vt:lpstr>
      <vt:lpstr>แนวทางการแก้ไข</vt:lpstr>
      <vt:lpstr>PowerPoint Presentation</vt:lpstr>
      <vt:lpstr>แนวทางการแก้ไข(ต่อ)</vt:lpstr>
      <vt:lpstr>PowerPoint Presentation</vt:lpstr>
      <vt:lpstr>สมาชิกในกลุ่ม</vt:lpstr>
      <vt:lpstr>จบการนำเสนอ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ปัญหาระบบการศึกษาไทยในปัจจุบัน</dc:title>
  <dc:creator>ETC PC</dc:creator>
  <cp:lastModifiedBy>ETC PC</cp:lastModifiedBy>
  <cp:revision>18</cp:revision>
  <dcterms:created xsi:type="dcterms:W3CDTF">2018-04-30T04:13:36Z</dcterms:created>
  <dcterms:modified xsi:type="dcterms:W3CDTF">2018-04-30T06:48:54Z</dcterms:modified>
</cp:coreProperties>
</file>